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110" r:id="rId2"/>
  </p:sldMasterIdLst>
  <p:notesMasterIdLst>
    <p:notesMasterId r:id="rId69"/>
  </p:notesMasterIdLst>
  <p:handoutMasterIdLst>
    <p:handoutMasterId r:id="rId70"/>
  </p:handoutMasterIdLst>
  <p:sldIdLst>
    <p:sldId id="296" r:id="rId3"/>
    <p:sldId id="730" r:id="rId4"/>
    <p:sldId id="732" r:id="rId5"/>
    <p:sldId id="733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47" r:id="rId20"/>
    <p:sldId id="748" r:id="rId21"/>
    <p:sldId id="749" r:id="rId22"/>
    <p:sldId id="750" r:id="rId23"/>
    <p:sldId id="751" r:id="rId24"/>
    <p:sldId id="776" r:id="rId25"/>
    <p:sldId id="777" r:id="rId26"/>
    <p:sldId id="778" r:id="rId27"/>
    <p:sldId id="786" r:id="rId28"/>
    <p:sldId id="779" r:id="rId29"/>
    <p:sldId id="782" r:id="rId30"/>
    <p:sldId id="785" r:id="rId31"/>
    <p:sldId id="787" r:id="rId32"/>
    <p:sldId id="788" r:id="rId33"/>
    <p:sldId id="783" r:id="rId34"/>
    <p:sldId id="789" r:id="rId35"/>
    <p:sldId id="790" r:id="rId36"/>
    <p:sldId id="784" r:id="rId37"/>
    <p:sldId id="791" r:id="rId38"/>
    <p:sldId id="792" r:id="rId39"/>
    <p:sldId id="752" r:id="rId40"/>
    <p:sldId id="753" r:id="rId41"/>
    <p:sldId id="754" r:id="rId42"/>
    <p:sldId id="755" r:id="rId43"/>
    <p:sldId id="758" r:id="rId44"/>
    <p:sldId id="757" r:id="rId45"/>
    <p:sldId id="759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793" r:id="rId55"/>
    <p:sldId id="794" r:id="rId56"/>
    <p:sldId id="796" r:id="rId57"/>
    <p:sldId id="797" r:id="rId58"/>
    <p:sldId id="768" r:id="rId59"/>
    <p:sldId id="769" r:id="rId60"/>
    <p:sldId id="770" r:id="rId61"/>
    <p:sldId id="771" r:id="rId62"/>
    <p:sldId id="772" r:id="rId63"/>
    <p:sldId id="773" r:id="rId64"/>
    <p:sldId id="774" r:id="rId65"/>
    <p:sldId id="775" r:id="rId66"/>
    <p:sldId id="729" r:id="rId67"/>
    <p:sldId id="716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41" autoAdjust="0"/>
    <p:restoredTop sz="98229" autoAdjust="0"/>
  </p:normalViewPr>
  <p:slideViewPr>
    <p:cSldViewPr>
      <p:cViewPr>
        <p:scale>
          <a:sx n="100" d="100"/>
          <a:sy n="100" d="100"/>
        </p:scale>
        <p:origin x="-172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2250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648" y="-9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847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209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147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40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5904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211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185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306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448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970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534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837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46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898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95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19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887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258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00008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42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3"/>
            <a:ext cx="8623495" cy="77167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151" y="977900"/>
            <a:ext cx="8637563" cy="5676119"/>
          </a:xfrm>
        </p:spPr>
        <p:txBody>
          <a:bodyPr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buSzPct val="80000"/>
              <a:buFont typeface="Wingdings" pitchFamily="2" charset="2"/>
              <a:buChar char="Ø"/>
              <a:defRPr lang="zh-CN" altLang="en-US" sz="2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indent="-288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en-US" sz="2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863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9226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038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53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4456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1827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73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 baseline="0">
                <a:latin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sz="2400" baseline="0">
                <a:latin typeface="Times New Roman" pitchFamily="18" charset="0"/>
              </a:defRPr>
            </a:lvl2pPr>
            <a:lvl3pPr>
              <a:buFont typeface="Wingdings" pitchFamily="2" charset="2"/>
              <a:buChar char="ü"/>
              <a:defRPr sz="1600"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9216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16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2363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436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4400" b="1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Scholarly Big Data Analytics</a:t>
            </a: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Our Time-Weighted PageRank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52" y="883579"/>
            <a:ext cx="8983508" cy="57117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Importance propagation based on time-weighted impacts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152" y="4793770"/>
            <a:ext cx="8758427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Considering the temporal information and dynamic impacts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Alleviating the bias through decayed time-weighted impacts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圆角矩形 9"/>
              <p:cNvSpPr/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𝑃𝑒𝑎𝑘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peak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decaying factor </a:t>
                </a:r>
              </a:p>
            </p:txBody>
          </p:sp>
        </mc:Choice>
        <mc:Fallback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blipFill>
                <a:blip r:embed="rId3"/>
                <a:stretch>
                  <a:fillRect r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6E98187-4A64-4FC2-9B27-CC1321644B77}"/>
              </a:ext>
            </a:extLst>
          </p:cNvPr>
          <p:cNvSpPr/>
          <p:nvPr/>
        </p:nvSpPr>
        <p:spPr>
          <a:xfrm>
            <a:off x="90152" y="1454750"/>
            <a:ext cx="877249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Time-weighted impact</a:t>
            </a:r>
            <a:endParaRPr lang="en-US" altLang="zh-CN" sz="22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E87DC0D-B083-4C1C-AF5A-BF052E7CC2DD}"/>
              </a:ext>
            </a:extLst>
          </p:cNvPr>
          <p:cNvSpPr/>
          <p:nvPr/>
        </p:nvSpPr>
        <p:spPr>
          <a:xfrm>
            <a:off x="90152" y="3598536"/>
            <a:ext cx="6767848" cy="76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Decaying with time only after the peak time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Each individual article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its own peak time</a:t>
            </a:r>
            <a:endParaRPr lang="zh-CN" altLang="en-US" sz="2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67A136-9D1A-4AFF-8B82-B80614A1C86B}"/>
                  </a:ext>
                </a:extLst>
              </p:cNvPr>
              <p:cNvSpPr/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67A136-9D1A-4AFF-8B82-B80614A1C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C1ADF-989C-4135-9C28-BC0FD1C044C4}"/>
                  </a:ext>
                </a:extLst>
              </p:cNvPr>
              <p:cNvSpPr/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FC1ADF-989C-4135-9C28-BC0FD1C04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CC9CE5-3A28-4649-8BA8-940D86A7CC4B}"/>
                  </a:ext>
                </a:extLst>
              </p:cNvPr>
              <p:cNvSpPr/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𝑃𝑒𝑎𝑘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C9CE5-3A28-4649-8BA8-940D86A7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570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Importance Assembling?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0416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Cold start case: ranking new articles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 citations yet: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only using citation information fails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Venue and author information should be incorporated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Multiple types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 entities involve with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contributions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7280C0A-895E-4256-8901-A1AA84756B69}"/>
              </a:ext>
            </a:extLst>
          </p:cNvPr>
          <p:cNvSpPr/>
          <p:nvPr/>
        </p:nvSpPr>
        <p:spPr>
          <a:xfrm>
            <a:off x="239151" y="3362535"/>
            <a:ext cx="862349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different contributions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of citation, venue and author components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7121662-E808-4B7C-B4B0-13EB04C6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37" y="4260761"/>
            <a:ext cx="5355726" cy="21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3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Ranking with Importance Assembling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23371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Importance is defined as 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combination of the prestige and popularity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11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圆角矩形 4"/>
              <p:cNvSpPr/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𝐼𝑚𝑝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𝑃𝑟𝑠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𝑃𝑜𝑝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importance weighing factor</a:t>
                </a:r>
              </a:p>
            </p:txBody>
          </p:sp>
        </mc:Choice>
        <mc:Fallback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3364302" y="1359975"/>
            <a:ext cx="4525055" cy="499523"/>
          </a:xfrm>
          <a:prstGeom prst="wedgeRoundRectCallout">
            <a:avLst>
              <a:gd name="adj1" fmla="val -39655"/>
              <a:gd name="adj2" fmla="val 789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recent citations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921565" y="2535254"/>
            <a:ext cx="6443808" cy="478183"/>
          </a:xfrm>
          <a:prstGeom prst="wedgeRoundRectCallout">
            <a:avLst>
              <a:gd name="adj1" fmla="val -37704"/>
              <a:gd name="adj2" fmla="val -840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citations soon after publication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A80F7B8-FA50-479D-A163-78B828485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65" y="3179146"/>
            <a:ext cx="5355835" cy="24596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圆角矩形 32">
                <a:extLst>
                  <a:ext uri="{FF2B5EF4-FFF2-40B4-BE49-F238E27FC236}">
                    <a16:creationId xmlns:a16="http://schemas.microsoft.com/office/drawing/2014/main" id="{D147143F-C2F0-4B81-90CE-689DF9F1E0F8}"/>
                  </a:ext>
                </a:extLst>
              </p:cNvPr>
              <p:cNvSpPr/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𝛼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𝛽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aggregating parameters</a:t>
                </a:r>
              </a:p>
            </p:txBody>
          </p:sp>
        </mc:Choice>
        <mc:Fallback>
          <p:sp>
            <p:nvSpPr>
              <p:cNvPr id="12" name="圆角矩形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47143F-C2F0-4B81-90CE-689DF9F1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CE61DA3-1638-4407-9A53-3C37571781BE}"/>
              </a:ext>
            </a:extLst>
          </p:cNvPr>
          <p:cNvSpPr txBox="1"/>
          <p:nvPr/>
        </p:nvSpPr>
        <p:spPr>
          <a:xfrm>
            <a:off x="239151" y="3184851"/>
            <a:ext cx="859536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ranking</a:t>
            </a:r>
            <a:endParaRPr lang="zh-CN" altLang="en-US" sz="26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Batch Algorithm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batSARank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12694" y="883579"/>
            <a:ext cx="8806374" cy="547150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Importance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Popularity computation</a:t>
            </a:r>
            <a:endParaRPr lang="en-US" altLang="zh-CN" sz="600" dirty="0">
              <a:solidFill>
                <a:srgbClr val="00008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Can be done by scanning all citations once</a:t>
            </a:r>
          </a:p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Prestige computation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Traditionally computed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TWPageRank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in an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iterative manner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is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most expensive computation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Adopting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block-wise computation method </a:t>
            </a:r>
            <a:r>
              <a:rPr lang="en-US" altLang="zh-CN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batTWPR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[</a:t>
            </a:r>
            <a:r>
              <a:rPr lang="en-US" altLang="zh-CN" sz="2000" baseline="30000" dirty="0" err="1">
                <a:latin typeface="Times New Roman" pitchFamily="18" charset="0"/>
                <a:cs typeface="Times New Roman" pitchFamily="18" charset="0"/>
              </a:rPr>
              <a:t>Berkhin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2005]</a:t>
            </a:r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Treating each strong connected component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(SCC)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as a block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Processing blocks one by one following topological orders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edges between blocks are only scanned once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圆角矩形 7"/>
              <p:cNvSpPr/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blipFill>
                <a:blip r:embed="rId3"/>
                <a:stretch>
                  <a:fillRect t="-167544" b="-22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0" y="6550223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P. </a:t>
            </a:r>
            <a:r>
              <a:rPr lang="en-US" altLang="zh-CN" sz="1400" dirty="0" err="1"/>
              <a:t>Berkhin</a:t>
            </a:r>
            <a:r>
              <a:rPr lang="en-US" altLang="zh-CN" sz="1400" dirty="0"/>
              <a:t>. Survey: A survey on </a:t>
            </a:r>
            <a:r>
              <a:rPr lang="en-US" altLang="zh-CN" sz="1400" dirty="0" err="1"/>
              <a:t>pagerank</a:t>
            </a:r>
            <a:r>
              <a:rPr lang="en-US" altLang="zh-CN" sz="1400" dirty="0"/>
              <a:t> computing. Internet Mathematics, vol. 2, no. 1, pp. 73–120, 2005.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圆角矩形 4">
                <a:extLst>
                  <a:ext uri="{FF2B5EF4-FFF2-40B4-BE49-F238E27FC236}">
                    <a16:creationId xmlns:a16="http://schemas.microsoft.com/office/drawing/2014/main" id="{DCCB5317-1ED0-4C53-8640-5A67D96F95F0}"/>
                  </a:ext>
                </a:extLst>
              </p:cNvPr>
              <p:cNvSpPr/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𝐼𝑚𝑝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𝑃𝑟𝑠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圆角矩形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CCB5317-1ED0-4C53-8640-5A67D96F9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754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Adopting Block-wise Method?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57704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Observation: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citations obey 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natural temporal order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SCC edge ratios are small for citation and venue graphs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3" y="2086687"/>
            <a:ext cx="7448550" cy="2895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151" y="5102828"/>
            <a:ext cx="8595360" cy="143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Time complexity analysis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Taking t=100 for example, algorithm </a:t>
            </a:r>
            <a:r>
              <a:rPr lang="en-US" altLang="zh-CN" sz="2200" dirty="0" err="1">
                <a:latin typeface="Arial" panose="020B0604020202020204" pitchFamily="34" charset="0"/>
                <a:cs typeface="Arial" panose="020B0604020202020204" pitchFamily="34" charset="0"/>
              </a:rPr>
              <a:t>batTWPR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needs to scan 4|E|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citation and venue graphs, but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59|E|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Web graphs.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3881" y="2763389"/>
            <a:ext cx="1337480" cy="1569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23881" y="4360178"/>
            <a:ext cx="1337480" cy="528147"/>
          </a:xfrm>
          <a:prstGeom prst="rect">
            <a:avLst/>
          </a:prstGeom>
          <a:noFill/>
          <a:ln w="38100">
            <a:solidFill>
              <a:srgbClr val="020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1EB89AE-DF9C-458E-A854-C57FD429DDBF}"/>
              </a:ext>
            </a:extLst>
          </p:cNvPr>
          <p:cNvSpPr/>
          <p:nvPr/>
        </p:nvSpPr>
        <p:spPr>
          <a:xfrm>
            <a:off x="457200" y="4561475"/>
            <a:ext cx="8159261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statistics of scholarly data, 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block-wise method is a good choice for </a:t>
            </a:r>
            <a:r>
              <a:rPr lang="en-US" altLang="zh-C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TWPageRank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310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Incremental Algorithm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incSARank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182" y="883580"/>
            <a:ext cx="8964478" cy="127179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 on scholarly data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only increases without decreasing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 relationships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obey a natural temporal order</a:t>
            </a:r>
          </a:p>
          <a:p>
            <a:endParaRPr lang="en-US" altLang="zh-CN" sz="1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ACFE44-8614-458E-A6DA-4254F4394EBE}"/>
                  </a:ext>
                </a:extLst>
              </p:cNvPr>
              <p:cNvSpPr txBox="1"/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structure maintenance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new SCCs and new topological order need to be computed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Popularity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Computing freshness of new citations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Prestige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Incremental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TWPageRank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algorithm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incTWPR</a:t>
                </a:r>
                <a:endParaRPr lang="en-US" altLang="zh-CN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Partitioning graph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into affected and unaffected areas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Employing different updating strategies for different areas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EACFE44-8614-458E-A6DA-4254F4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blipFill>
                <a:blip r:embed="rId3"/>
                <a:stretch>
                  <a:fillRect l="-683" t="-2980" b="-26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xmlns="" id="{78558454-69AF-4E22-8505-E8E62CB4E6E6}"/>
              </a:ext>
            </a:extLst>
          </p:cNvPr>
          <p:cNvSpPr/>
          <p:nvPr/>
        </p:nvSpPr>
        <p:spPr>
          <a:xfrm>
            <a:off x="4147284" y="2018892"/>
            <a:ext cx="888274" cy="2718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999C8AB-08A0-47B9-8F6E-42E083F3E299}"/>
              </a:ext>
            </a:extLst>
          </p:cNvPr>
          <p:cNvSpPr/>
          <p:nvPr/>
        </p:nvSpPr>
        <p:spPr>
          <a:xfrm>
            <a:off x="109182" y="2351967"/>
            <a:ext cx="8925636" cy="765851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block-wise graph and topological order do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existing popularity simply needs to be scaled</a:t>
            </a:r>
          </a:p>
        </p:txBody>
      </p:sp>
    </p:spTree>
    <p:extLst>
      <p:ext uri="{BB962C8B-B14F-4D97-AF65-F5344CB8AC3E}">
        <p14:creationId xmlns:p14="http://schemas.microsoft.com/office/powerpoint/2010/main" xmlns="" val="2660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Affected and Unaffected Area Analysis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45795"/>
          </a:xfrm>
        </p:spPr>
        <p:txBody>
          <a:bodyPr/>
          <a:lstStyle/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Affected area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that are reachable from newly added nodes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with outgoing edges having weight changes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that are reachable from other affected nodes</a:t>
            </a:r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rest of the original graph is </a:t>
            </a:r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unaffected area</a:t>
            </a:r>
            <a:endParaRPr lang="zh-CN" altLang="en-US" dirty="0">
              <a:solidFill>
                <a:srgbClr val="0000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11" y="3591754"/>
            <a:ext cx="4525834" cy="22450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41" y="3588050"/>
            <a:ext cx="4535100" cy="2245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589" y="3595494"/>
            <a:ext cx="4535099" cy="22450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718" y="3604801"/>
            <a:ext cx="4576201" cy="22432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3980850-415E-4317-A510-A86C3774E768}"/>
              </a:ext>
            </a:extLst>
          </p:cNvPr>
          <p:cNvSpPr txBox="1"/>
          <p:nvPr/>
        </p:nvSpPr>
        <p:spPr>
          <a:xfrm>
            <a:off x="4511449" y="5789672"/>
            <a:ext cx="1461258" cy="34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AC8307A-0F35-45B2-98B2-0E8255CD8B7C}"/>
              </a:ext>
            </a:extLst>
          </p:cNvPr>
          <p:cNvSpPr txBox="1"/>
          <p:nvPr/>
        </p:nvSpPr>
        <p:spPr>
          <a:xfrm>
            <a:off x="2670690" y="5750597"/>
            <a:ext cx="172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25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Time Complexity Analysis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000080"/>
                    </a:solidFill>
                  </a:rPr>
                  <a:t>Data structure maintenance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Popularity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Prestige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/>
                </a:r>
                <a:r>
                  <a:rPr lang="en-US" altLang="zh-CN" dirty="0"/>
                  <a:t>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30%</a:t>
                </a:r>
                <a:r>
                  <a:rPr lang="en-US" altLang="zh-CN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  <a:blipFill>
                <a:blip r:embed="rId3"/>
                <a:stretch>
                  <a:fillRect l="-635" t="-3828" b="-3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B94EEC-702C-447F-92BF-8C055E83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322" y="3524095"/>
            <a:ext cx="4571356" cy="31636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704F84-A577-4BF5-9199-D28A4D0E811E}"/>
                  </a:ext>
                </a:extLst>
              </p:cNvPr>
              <p:cNvSpPr txBox="1"/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Cost: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/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 for affected/unaffected areas</a:t>
                </a:r>
                <a:endPara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0704F84-A577-4BF5-9199-D28A4D0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blipFill>
                <a:blip r:embed="rId5"/>
                <a:stretch>
                  <a:fillRect l="-2162" t="-2256" r="-1081" b="-14286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4323386-74F0-4FB7-9A85-ED13DD800D98}"/>
                  </a:ext>
                </a:extLst>
              </p:cNvPr>
              <p:cNvSpPr/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323386-74F0-4FB7-9A85-ED13DD800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E7C7675-3267-4631-80FC-0782566FD3B6}"/>
                  </a:ext>
                </a:extLst>
              </p:cNvPr>
              <p:cNvSpPr/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7C7675-3267-4631-80FC-0782566F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xmlns="" id="{20BFEA9A-7BF8-4B3D-BE7C-6840149E5FF3}"/>
              </a:ext>
            </a:extLst>
          </p:cNvPr>
          <p:cNvSpPr/>
          <p:nvPr/>
        </p:nvSpPr>
        <p:spPr>
          <a:xfrm>
            <a:off x="2025324" y="4280453"/>
            <a:ext cx="252773" cy="542762"/>
          </a:xfrm>
          <a:prstGeom prst="leftBrace">
            <a:avLst>
              <a:gd name="adj1" fmla="val 3467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xmlns="" id="{E44AF717-FA61-4C86-BF72-756BED0521A1}"/>
              </a:ext>
            </a:extLst>
          </p:cNvPr>
          <p:cNvSpPr/>
          <p:nvPr/>
        </p:nvSpPr>
        <p:spPr>
          <a:xfrm>
            <a:off x="2025325" y="5151024"/>
            <a:ext cx="252773" cy="868499"/>
          </a:xfrm>
          <a:prstGeom prst="leftBrace">
            <a:avLst>
              <a:gd name="adj1" fmla="val 5130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1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Experimental Settings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398" y="883579"/>
            <a:ext cx="8958602" cy="465762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Ground-truth: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RECOM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[Liang et al. 16]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which assumes articles with more recommendations are more important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PFCTN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for article ranking in a concerned year (splitting year)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Simply using citation numbers for fair evaluation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Past and future citations contribute equally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in the same pairs must be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 similar research fields and published in the same years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with more PF citations are more important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06321" y="6481566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653891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R. Liang and X. Jiang, Scientific ranking over heterogeneous academic hypernetwork, in AAAI, 2016.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65215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4">
            <a:extLst>
              <a:ext uri="{FF2B5EF4-FFF2-40B4-BE49-F238E27FC236}">
                <a16:creationId xmlns:a16="http://schemas.microsoft.com/office/drawing/2014/main" xmlns="" id="{7589DAFB-FF0B-4AE1-8F43-804176AB021B}"/>
              </a:ext>
            </a:extLst>
          </p:cNvPr>
          <p:cNvGrpSpPr/>
          <p:nvPr/>
        </p:nvGrpSpPr>
        <p:grpSpPr>
          <a:xfrm>
            <a:off x="1462455" y="4284907"/>
            <a:ext cx="6684066" cy="1936898"/>
            <a:chOff x="1462455" y="4284907"/>
            <a:chExt cx="6684066" cy="193689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537DA1BB-5773-4811-98DD-87B0931A7E17}"/>
                </a:ext>
              </a:extLst>
            </p:cNvPr>
            <p:cNvGrpSpPr/>
            <p:nvPr/>
          </p:nvGrpSpPr>
          <p:grpSpPr>
            <a:xfrm>
              <a:off x="1462455" y="4284907"/>
              <a:ext cx="6684066" cy="1936898"/>
              <a:chOff x="1632502" y="2040338"/>
              <a:chExt cx="6684066" cy="1936898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xmlns="" id="{B8F58E39-4CA4-4274-82C1-F040404B9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B2F28E86-E561-4768-8C2C-068032CD7E67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227BB941-E8BC-4A7F-974C-4641FCE7FABA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xmlns="" id="{1E14EAA5-E0EB-49A2-8881-C31CA36DF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9" y="3039006"/>
                <a:ext cx="2" cy="56889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120D2131-1A43-4028-8BD5-ADDB4867DD6C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左大括号 13">
                <a:extLst>
                  <a:ext uri="{FF2B5EF4-FFF2-40B4-BE49-F238E27FC236}">
                    <a16:creationId xmlns:a16="http://schemas.microsoft.com/office/drawing/2014/main" xmlns="" id="{12E93E2C-B5CA-4933-9AAA-603457189C8D}"/>
                  </a:ext>
                </a:extLst>
              </p:cNvPr>
              <p:cNvSpPr/>
              <p:nvPr/>
            </p:nvSpPr>
            <p:spPr>
              <a:xfrm rot="5400000">
                <a:off x="5582911" y="1162810"/>
                <a:ext cx="462959" cy="3314052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26BBDEBE-8256-494B-A80B-0D5ED7744FFF}"/>
                  </a:ext>
                </a:extLst>
              </p:cNvPr>
              <p:cNvSpPr txBox="1"/>
              <p:nvPr/>
            </p:nvSpPr>
            <p:spPr>
              <a:xfrm>
                <a:off x="4742047" y="2040338"/>
                <a:ext cx="243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# of PF citations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9ACC2AC5-BED0-4000-8D1A-CEDE1DC9C1DF}"/>
                  </a:ext>
                </a:extLst>
              </p:cNvPr>
              <p:cNvSpPr txBox="1"/>
              <p:nvPr/>
            </p:nvSpPr>
            <p:spPr>
              <a:xfrm>
                <a:off x="4657885" y="3339226"/>
                <a:ext cx="655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past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ADCC80B-86DD-48C4-A715-7CC511FFE8A2}"/>
                  </a:ext>
                </a:extLst>
              </p:cNvPr>
              <p:cNvSpPr txBox="1"/>
              <p:nvPr/>
            </p:nvSpPr>
            <p:spPr>
              <a:xfrm>
                <a:off x="6246191" y="3359604"/>
                <a:ext cx="767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future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26FDC5B5-C76E-45C5-80A2-A9385C891C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57364" y="3101009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DF8566D4-05B9-4CC5-B527-099EAA713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0181" y="3051315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A026C78C-80D5-4399-BD17-5B3EFFF26ABF}"/>
                </a:ext>
              </a:extLst>
            </p:cNvPr>
            <p:cNvCxnSpPr>
              <a:cxnSpLocks/>
            </p:cNvCxnSpPr>
            <p:nvPr/>
          </p:nvCxnSpPr>
          <p:spPr>
            <a:xfrm>
              <a:off x="3974325" y="5487444"/>
              <a:ext cx="16830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2052169C-EE5F-457A-9E3F-492A19228DE4}"/>
                </a:ext>
              </a:extLst>
            </p:cNvPr>
            <p:cNvCxnSpPr>
              <a:cxnSpLocks/>
            </p:cNvCxnSpPr>
            <p:nvPr/>
          </p:nvCxnSpPr>
          <p:spPr>
            <a:xfrm>
              <a:off x="5644344" y="5487444"/>
              <a:ext cx="16457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D36BDE94-68C2-4543-AA83-7822F22C3003}"/>
                </a:ext>
              </a:extLst>
            </p:cNvPr>
            <p:cNvSpPr txBox="1"/>
            <p:nvPr/>
          </p:nvSpPr>
          <p:spPr>
            <a:xfrm>
              <a:off x="4362366" y="5128533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C4966D96-B464-4932-8359-5B6AC6BE7383}"/>
                </a:ext>
              </a:extLst>
            </p:cNvPr>
            <p:cNvSpPr txBox="1"/>
            <p:nvPr/>
          </p:nvSpPr>
          <p:spPr>
            <a:xfrm>
              <a:off x="5989548" y="5098909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716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Effectiveness with RECOM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369" y="4240294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RECOM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7286" y="1447800"/>
            <a:ext cx="8609428" cy="81787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005982"/>
            <a:ext cx="8943975" cy="1647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3DA3AD8-D9A0-4A07-A750-B1C7BBAC0D67}"/>
              </a:ext>
            </a:extLst>
          </p:cNvPr>
          <p:cNvSpPr txBox="1"/>
          <p:nvPr/>
        </p:nvSpPr>
        <p:spPr>
          <a:xfrm>
            <a:off x="0" y="6169527"/>
            <a:ext cx="907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Note: RECOM is originally given on AAN, and we extend it to DBLP and MAG through exact title matching.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6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428604"/>
            <a:ext cx="5167022" cy="176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143116"/>
            <a:ext cx="4000528" cy="271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571480"/>
            <a:ext cx="4021138" cy="233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5000636"/>
            <a:ext cx="4000528" cy="166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5072074"/>
            <a:ext cx="407196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8075" y="2643182"/>
            <a:ext cx="4434519" cy="204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63593" y="2500306"/>
            <a:ext cx="8637563" cy="237966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txBody>
          <a:bodyPr>
            <a:normAutofit fontScale="925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aid the deep understanding of scholarly data and to facilitate the research activities of scholars for scientific studies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number of scholarly search systems have been developed, which essentially provide searches and profiling of scholarly entities (articles, authors, venues and affiliations).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Effectiveness with PFCTN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组合 24"/>
          <p:cNvGrpSpPr/>
          <p:nvPr/>
        </p:nvGrpSpPr>
        <p:grpSpPr>
          <a:xfrm>
            <a:off x="123093" y="1543619"/>
            <a:ext cx="8950567" cy="2557008"/>
            <a:chOff x="98473" y="2165117"/>
            <a:chExt cx="8950567" cy="25570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73" y="2165117"/>
              <a:ext cx="8904849" cy="255506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091821" y="4462818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960125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260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flipH="1">
              <a:off x="8862646" y="2920621"/>
              <a:ext cx="186394" cy="641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xmlns="" id="{329FC87D-A340-4811-B5AE-42F0B96C8810}"/>
              </a:ext>
            </a:extLst>
          </p:cNvPr>
          <p:cNvSpPr/>
          <p:nvPr/>
        </p:nvSpPr>
        <p:spPr>
          <a:xfrm>
            <a:off x="628072" y="1043091"/>
            <a:ext cx="2359213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+16.7%, +7.2%, +2.9%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xmlns="" id="{F5CAF041-981E-4ABF-B98A-54520E474ABF}"/>
              </a:ext>
            </a:extLst>
          </p:cNvPr>
          <p:cNvSpPr/>
          <p:nvPr/>
        </p:nvSpPr>
        <p:spPr>
          <a:xfrm>
            <a:off x="3701188" y="1038761"/>
            <a:ext cx="2359212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+23.6%, +8.3%, +3.2%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xmlns="" id="{B501E824-A238-43BC-B13A-921C834717BF}"/>
              </a:ext>
            </a:extLst>
          </p:cNvPr>
          <p:cNvSpPr/>
          <p:nvPr/>
        </p:nvSpPr>
        <p:spPr>
          <a:xfrm>
            <a:off x="6592204" y="1047834"/>
            <a:ext cx="2359211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+13.4%, +6.0%, +2.4%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11">
            <a:extLst>
              <a:ext uri="{FF2B5EF4-FFF2-40B4-BE49-F238E27FC236}">
                <a16:creationId xmlns:a16="http://schemas.microsoft.com/office/drawing/2014/main" xmlns="" id="{A4D87107-7FA6-4DCC-A3EE-3C00E58F3D26}"/>
              </a:ext>
            </a:extLst>
          </p:cNvPr>
          <p:cNvGrpSpPr/>
          <p:nvPr/>
        </p:nvGrpSpPr>
        <p:grpSpPr>
          <a:xfrm>
            <a:off x="1229967" y="4351768"/>
            <a:ext cx="6684066" cy="2141107"/>
            <a:chOff x="1229967" y="4595451"/>
            <a:chExt cx="6684066" cy="2141107"/>
          </a:xfrm>
        </p:grpSpPr>
        <p:grpSp>
          <p:nvGrpSpPr>
            <p:cNvPr id="9" name="组合 13">
              <a:extLst>
                <a:ext uri="{FF2B5EF4-FFF2-40B4-BE49-F238E27FC236}">
                  <a16:creationId xmlns:a16="http://schemas.microsoft.com/office/drawing/2014/main" xmlns="" id="{CB83D130-A624-4F5F-82DB-1AF3EFB05F98}"/>
                </a:ext>
              </a:extLst>
            </p:cNvPr>
            <p:cNvGrpSpPr/>
            <p:nvPr/>
          </p:nvGrpSpPr>
          <p:grpSpPr>
            <a:xfrm>
              <a:off x="1229967" y="4595451"/>
              <a:ext cx="6684066" cy="2141107"/>
              <a:chOff x="1632502" y="2741802"/>
              <a:chExt cx="6684066" cy="2141107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xmlns="" id="{73C1EFFA-4396-4840-8770-B413F009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C6B5F97B-EC18-48E2-B98B-761BE1BC5056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49D3B61-090A-4DFA-BCF6-95CC17B4D023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3C6C1568-1BD8-4F48-AAD9-DD210AEE1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91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D94B4B46-EC9B-4C4C-9BC1-C3D441879721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左大括号 28">
                <a:extLst>
                  <a:ext uri="{FF2B5EF4-FFF2-40B4-BE49-F238E27FC236}">
                    <a16:creationId xmlns:a16="http://schemas.microsoft.com/office/drawing/2014/main" xmlns="" id="{8E1302C5-8349-4858-8AA3-B08D06BFD58E}"/>
                  </a:ext>
                </a:extLst>
              </p:cNvPr>
              <p:cNvSpPr/>
              <p:nvPr/>
            </p:nvSpPr>
            <p:spPr>
              <a:xfrm rot="16200000">
                <a:off x="3715794" y="2342993"/>
                <a:ext cx="435232" cy="3703719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id="{6F077928-48ED-4C04-BE53-2CA3D450BB68}"/>
                  </a:ext>
                </a:extLst>
              </p:cNvPr>
              <p:cNvSpPr txBox="1"/>
              <p:nvPr/>
            </p:nvSpPr>
            <p:spPr>
              <a:xfrm>
                <a:off x="3745334" y="2741802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 of published years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xmlns="" id="{8CC2BD8B-54B3-483E-A72B-9B36DE51A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0660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xmlns="" id="{03F4681D-7F37-40DD-BD3A-D556B2119DDF}"/>
                  </a:ext>
                </a:extLst>
              </p:cNvPr>
              <p:cNvSpPr txBox="1"/>
              <p:nvPr/>
            </p:nvSpPr>
            <p:spPr>
              <a:xfrm>
                <a:off x="2994023" y="3621167"/>
                <a:ext cx="1878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article published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67018E37-BE76-4FB3-AC7B-461A81DADCA7}"/>
                  </a:ext>
                </a:extLst>
              </p:cNvPr>
              <p:cNvSpPr txBox="1"/>
              <p:nvPr/>
            </p:nvSpPr>
            <p:spPr>
              <a:xfrm>
                <a:off x="3028404" y="4513577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ranking data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040B9516-D002-4F93-8F1A-1F5A86FAA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0367" y="3120100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2893899F-22DB-449B-8BB6-74AF59F4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32" y="5050467"/>
              <a:ext cx="196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949614" y="4695951"/>
            <a:ext cx="7244772" cy="634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PFCTN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63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Efficiency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9" y="2104584"/>
            <a:ext cx="8119300" cy="2770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4354" y="4450256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2801" y="4452330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2479" y="5135346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and incremental algorithms are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efficient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xmlns="" id="{1089E31D-A613-488A-9B18-69EBC88CD748}"/>
              </a:ext>
            </a:extLst>
          </p:cNvPr>
          <p:cNvSpPr/>
          <p:nvPr/>
        </p:nvSpPr>
        <p:spPr>
          <a:xfrm>
            <a:off x="1389019" y="1649080"/>
            <a:ext cx="2573383" cy="389713"/>
          </a:xfrm>
          <a:prstGeom prst="wedgeRoundRectCallout">
            <a:avLst>
              <a:gd name="adj1" fmla="val -34312"/>
              <a:gd name="adj2" fmla="val 1522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(2.5, 4.1)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xmlns="" id="{3269CE23-8EC9-410B-9914-EA81CB510285}"/>
              </a:ext>
            </a:extLst>
          </p:cNvPr>
          <p:cNvSpPr/>
          <p:nvPr/>
        </p:nvSpPr>
        <p:spPr>
          <a:xfrm>
            <a:off x="5022061" y="1647470"/>
            <a:ext cx="3569679" cy="421323"/>
          </a:xfrm>
          <a:prstGeom prst="wedgeRoundRectCallout">
            <a:avLst>
              <a:gd name="adj1" fmla="val -14287"/>
              <a:gd name="adj2" fmla="val 13821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(2.0, 3.0, 4.4, 245)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1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109377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Scholar name ambiguity is a common data quality problem for digital libraries such as DBLP and Microsoft Academic Search.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9782" y="2285992"/>
            <a:ext cx="7147260" cy="3714776"/>
          </a:xfrm>
          <a:prstGeom prst="rect">
            <a:avLst/>
          </a:prstGeom>
        </p:spPr>
      </p:pic>
      <p:sp>
        <p:nvSpPr>
          <p:cNvPr id="6" name="Rectangle 7"/>
          <p:cNvSpPr/>
          <p:nvPr/>
        </p:nvSpPr>
        <p:spPr bwMode="auto">
          <a:xfrm>
            <a:off x="1428728" y="2500306"/>
            <a:ext cx="4786346" cy="185738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8"/>
          <p:cNvCxnSpPr/>
          <p:nvPr/>
        </p:nvCxnSpPr>
        <p:spPr bwMode="auto">
          <a:xfrm flipV="1">
            <a:off x="6286512" y="2786058"/>
            <a:ext cx="786732" cy="160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13243" y="2571744"/>
            <a:ext cx="19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Xidian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University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10"/>
          <p:cNvSpPr/>
          <p:nvPr/>
        </p:nvSpPr>
        <p:spPr bwMode="auto">
          <a:xfrm>
            <a:off x="1451391" y="4500570"/>
            <a:ext cx="4835121" cy="85725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7554" y="4233454"/>
            <a:ext cx="18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Beihang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University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3"/>
          <p:cNvCxnSpPr>
            <a:endCxn id="10" idx="1"/>
          </p:cNvCxnSpPr>
          <p:nvPr/>
        </p:nvCxnSpPr>
        <p:spPr bwMode="auto">
          <a:xfrm flipV="1">
            <a:off x="6084412" y="4402731"/>
            <a:ext cx="1183142" cy="55672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230822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Limited Information is available.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DBLP only provides basic paper and citation information, e.g., author names, publication title, venue and publication year.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 disambiguation of each name affects others.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Instead of disambiguate each name separately, we treat all author names collectively.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Problem Formulation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representation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heterogeneous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information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types of nodes: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author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venue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itchFamily="18" charset="0"/>
                <a:cs typeface="Times New Roman" pitchFamily="18" charset="0"/>
              </a:rPr>
              <a:t>Three types of edges: write, publish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mention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 a set of citation records.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clean heterogeneous multipartite network, where each author connects to all and ideally only all papers written by him/her. 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5" y="3804506"/>
            <a:ext cx="5891229" cy="298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2928934"/>
            <a:ext cx="8637563" cy="378621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matrix for valid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G, where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is the times that authors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j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collaborates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AA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×(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−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diag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AP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× 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baseline="5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matrix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for 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in 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baseline="5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,j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is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the number of valid 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paths connecting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authors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and 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APAPA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path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-p</a:t>
            </a:r>
            <a:r>
              <a:rPr lang="en-US" altLang="zh-CN" sz="18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zh-CN" sz="18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baseline="5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are for author-(coauthor name)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relations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and author-(2-hop coauthor name) relations, respectively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err="1">
                <a:latin typeface="Times New Roman" pitchFamily="18" charset="0"/>
                <a:cs typeface="Times New Roman" pitchFamily="18" charset="0"/>
              </a:rPr>
              <a:t>TT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err="1" smtClean="0">
                <a:latin typeface="Times New Roman" pitchFamily="18" charset="0"/>
                <a:cs typeface="Times New Roman" pitchFamily="18" charset="0"/>
              </a:rPr>
              <a:t>VV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word-word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similarity and venue-venue similarity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AV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for author-venue relations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and author-word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relations,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respectively</a:t>
            </a: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AV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PV 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and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PT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Matrices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ASV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author-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(similar word) relations and author-(similar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venue) relations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AST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TT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ASV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AV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VV</a:t>
            </a:r>
            <a:endParaRPr lang="en-US" altLang="zh-CN" sz="20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en-US" sz="16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071546"/>
            <a:ext cx="6477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909634"/>
            <a:ext cx="27622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8726105" cy="361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357422" y="5572140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400" dirty="0" smtClean="0"/>
              <a:t>Solution Framework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Dealing with Sparsity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Some authors only publish a small number of papers, especially in the initial network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To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make a good judgment, we expand the limited information for authors by considering word-word similarity and venue-venue similarity.</a:t>
            </a:r>
          </a:p>
          <a:p>
            <a:r>
              <a:rPr 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Word-word Similarity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Word2vec* to learn word representations from normalized titles.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cosine similarity of representations to measure the similarity between words.</a:t>
            </a:r>
          </a:p>
          <a:p>
            <a:r>
              <a:rPr 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Venue-Venue Similarity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Two venues are similarity if many authors published papers in both.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Jaccard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index of their author name sets as the similarity of two venues.</a:t>
            </a:r>
          </a:p>
          <a:p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9" y="5214950"/>
            <a:ext cx="2047875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07" y="6357958"/>
            <a:ext cx="885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*Tomas </a:t>
            </a:r>
            <a:r>
              <a:rPr lang="en-US" sz="1100" dirty="0" err="1"/>
              <a:t>Mikolov</a:t>
            </a:r>
            <a:r>
              <a:rPr lang="en-US" sz="1100" dirty="0"/>
              <a:t>, Kai Chen, Greg </a:t>
            </a:r>
            <a:r>
              <a:rPr lang="en-US" sz="1100" dirty="0" err="1"/>
              <a:t>Corrado</a:t>
            </a:r>
            <a:r>
              <a:rPr lang="en-US" sz="1100" dirty="0"/>
              <a:t>, and Jeffrey Dean. Efficient </a:t>
            </a:r>
            <a:r>
              <a:rPr lang="en-US" sz="1100" dirty="0" smtClean="0"/>
              <a:t>estimation of </a:t>
            </a:r>
            <a:r>
              <a:rPr lang="en-US" sz="1100" dirty="0"/>
              <a:t>word representations in vector </a:t>
            </a:r>
            <a:r>
              <a:rPr lang="en-US" sz="1100" dirty="0" smtClean="0"/>
              <a:t>space. arXiv:1301.3781</a:t>
            </a:r>
            <a:r>
              <a:rPr lang="en-US" sz="1100" dirty="0"/>
              <a:t> 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Author Similarity Measurement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0"/>
            <a:ext cx="8637563" cy="373698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author similarity is assembled by four similarities (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coauthor, venue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title and coauthor name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Given two authors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j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with 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same name n, inspired by [18], their similarity is defined as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∈ {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n,t,v,a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} and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coauthor,</a:t>
            </a:r>
          </a:p>
          <a:p>
            <a:pPr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coauthor name, title and venue similarities, respectively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85720" y="6357958"/>
            <a:ext cx="83582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 smtClean="0"/>
              <a:t>Shaohua</a:t>
            </a:r>
            <a:r>
              <a:rPr lang="en-US" altLang="zh-CN" sz="1100" dirty="0" smtClean="0"/>
              <a:t> Li, </a:t>
            </a:r>
            <a:r>
              <a:rPr lang="en-US" altLang="zh-CN" sz="1100" dirty="0" err="1" smtClean="0"/>
              <a:t>Gao</a:t>
            </a:r>
            <a:r>
              <a:rPr lang="en-US" altLang="zh-CN" sz="1100" dirty="0" smtClean="0"/>
              <a:t> Cong, and </a:t>
            </a:r>
            <a:r>
              <a:rPr lang="en-US" altLang="zh-CN" sz="1100" dirty="0" err="1" smtClean="0"/>
              <a:t>Chunyan</a:t>
            </a:r>
            <a:r>
              <a:rPr lang="en-US" altLang="zh-CN" sz="1100" dirty="0" smtClean="0"/>
              <a:t> Miao. Author name disambiguation using a new categorical distribution similarity. Machine learning and knowledge discovery in databases, pages 569–584, 2012.</a:t>
            </a:r>
            <a:endParaRPr lang="zh-CN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357430"/>
            <a:ext cx="3600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Author Number </a:t>
            </a:r>
            <a:r>
              <a:rPr altLang="zh-CN" dirty="0" smtClean="0"/>
              <a:t>Estimation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Bootstrap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Finding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atomic clusters as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bootstrap can reduce the size of the initial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network,and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improve the efficiency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simple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rule-based method to find the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atomic Clusters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author references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are assigned to the same atomic clusters if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share more than 1 coauthor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Similar bootstrap strategies are used widely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name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disambiguation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4282" y="5669837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Bhattacharya and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 Collective entity resolution in relational data. TKDD, 1(1):5, 2007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A. C. Fong, Bo Wang, and Jing Zhang. A unified probabilistic framework for name disambiguation in digital library. TKDE, 24(6):975–987, 2012.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Xuezhi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Wang,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Hong Cheng, and S Yu Philip. Adana: Active name disambiguation. In ICDM, 2011.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Atomic Cluster Generation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Bootstrap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Finding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atomic clusters as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bootstrap can reduce the size of the initial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network,and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improve the efficiency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simple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rule-based method to find the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atomic Clusters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author references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are assigned to the same atomic clusters if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share more than 1 coauthor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Similar bootstrap strategies are used widely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name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disambiguation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4282" y="5669837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Bhattacharya and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 Collective entity resolution in relational data. TKDD, 1(1):5, 2007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A. C. Fong, Bo Wang, and Jing Zhang. A unified probabilistic framework for name disambiguation in digital library. TKDE, 24(6):975–987, 2012.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Xuezhi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Wang,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Hong Cheng, and S Yu Philip. Adana: Active name disambiguation. In ICDM, 2011.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Stop Condition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estimate the number of authors for each name with a statistical method*, which is used as the stop condition.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name is fully disambiguated is the number of authors reaches the estimated 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Inspired by name ambiguity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estimation, we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introduce a statistical method, based on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statistics of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author names in the bibliography data.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 most cases, names consist of a fixed number of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components.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instance, an English name has three parts: first name,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middle name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and last name, and a Chinese name consists of the first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 and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Assume that these parts are chosen independently from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different multinomial distributions, and the probability of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full author name is the joint probability of its components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6215082"/>
            <a:ext cx="87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 err="1" smtClean="0"/>
              <a:t>Shaohua</a:t>
            </a:r>
            <a:r>
              <a:rPr lang="en-US" sz="1200" dirty="0" smtClean="0"/>
              <a:t> </a:t>
            </a:r>
            <a:r>
              <a:rPr lang="en-US" sz="1200" dirty="0"/>
              <a:t>Li, Gao Cong, and </a:t>
            </a:r>
            <a:r>
              <a:rPr lang="en-US" sz="1200" dirty="0" err="1"/>
              <a:t>Chunyan</a:t>
            </a:r>
            <a:r>
              <a:rPr lang="en-US" sz="1200" dirty="0"/>
              <a:t> Miao. Author name disambiguation using </a:t>
            </a:r>
            <a:r>
              <a:rPr lang="en-US" sz="1200" dirty="0" smtClean="0"/>
              <a:t>a new </a:t>
            </a:r>
            <a:r>
              <a:rPr lang="en-US" sz="1200" dirty="0"/>
              <a:t>categorical distribution </a:t>
            </a:r>
            <a:r>
              <a:rPr lang="en-US" sz="1200" dirty="0" smtClean="0"/>
              <a:t>similarity. Machine </a:t>
            </a:r>
            <a:r>
              <a:rPr lang="en-US" sz="1200" dirty="0"/>
              <a:t>learning and knowledge </a:t>
            </a:r>
            <a:r>
              <a:rPr lang="en-US" sz="1200" dirty="0" smtClean="0"/>
              <a:t>discovery in databases, </a:t>
            </a:r>
            <a:r>
              <a:rPr lang="en-US" sz="1200" dirty="0"/>
              <a:t>pages 569–584, 2012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Stop Condition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Given a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namen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its first name and last name are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denoted by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F(n)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and L(n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), which are independently drawn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from multinomial distributions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MultiF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respectively.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probability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of an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author with name n 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Pr(n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(F(n)) ×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(L(n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)).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number of authors with name n is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 Pr(n) </a:t>
            </a:r>
            <a:r>
              <a:rPr dirty="0" smtClean="0"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number of authors with name e,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e∈N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total number of authors in the bibliography data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unknown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we use its estimate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instead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6215082"/>
            <a:ext cx="87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 err="1" smtClean="0"/>
              <a:t>Shaohua</a:t>
            </a:r>
            <a:r>
              <a:rPr lang="en-US" sz="1200" dirty="0" smtClean="0"/>
              <a:t> </a:t>
            </a:r>
            <a:r>
              <a:rPr lang="en-US" sz="1200" dirty="0"/>
              <a:t>Li, Gao Cong, and </a:t>
            </a:r>
            <a:r>
              <a:rPr lang="en-US" sz="1200" dirty="0" err="1"/>
              <a:t>Chunyan</a:t>
            </a:r>
            <a:r>
              <a:rPr lang="en-US" sz="1200" dirty="0"/>
              <a:t> Miao. Author name disambiguation using </a:t>
            </a:r>
            <a:r>
              <a:rPr lang="en-US" sz="1200" dirty="0" smtClean="0"/>
              <a:t>a new </a:t>
            </a:r>
            <a:r>
              <a:rPr lang="en-US" sz="1200" dirty="0"/>
              <a:t>categorical distribution </a:t>
            </a:r>
            <a:r>
              <a:rPr lang="en-US" sz="1200" dirty="0" smtClean="0"/>
              <a:t>similarity. Machine </a:t>
            </a:r>
            <a:r>
              <a:rPr lang="en-US" sz="1200" dirty="0"/>
              <a:t>learning and knowledge </a:t>
            </a:r>
            <a:r>
              <a:rPr lang="en-US" sz="1200" dirty="0" smtClean="0"/>
              <a:t>discovery in databases, </a:t>
            </a:r>
            <a:r>
              <a:rPr lang="en-US" sz="1200" dirty="0"/>
              <a:t>pages 569–584, 2012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Baselines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CE[1]: unsupervised, another collective method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Ghost[2]: unsupervised, based on coauthor networks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CSLR[3]: unsupervised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MIX[4]: supervised 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5485171"/>
            <a:ext cx="8786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Bhattacharya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Collective entity resolution in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relational data.TKDD,1(1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):5, 2007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Xiaoming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Fan,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Jianyong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Wang, Xu Pu,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Lizhu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Zhou, and Bing Lv. 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graph-based name disambiguation. JDIQ,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2(2):10,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Shaohua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Li, Gao Cong,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Chunyan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Miao. Author name disambiguation using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categorical distribution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similarity. Machine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learning and knowledge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discovery in databases ,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pages 569–584, 2012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Madian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Khabsa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Pucktada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Treeratpituk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C Lee Giles. Online person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name disambiguation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with constraints.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In JCDL, 2015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142984"/>
            <a:ext cx="8359904" cy="250721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4" y="4116686"/>
            <a:ext cx="7921896" cy="229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For each datasets, we generate several subsets with different sizes.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714620"/>
            <a:ext cx="8329603" cy="227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compare NDCC with its non-collective version (NDNCC), which disambiguated authors names independently.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4"/>
            <a:ext cx="9113521" cy="250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Scholarly Citation Cycle Detection and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1162357" y="1214422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Belay A. IX: A Protected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Dataplane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 for High Throughput and Low Latency.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162357" y="3912627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弧形箭头 6"/>
          <p:cNvSpPr/>
          <p:nvPr/>
        </p:nvSpPr>
        <p:spPr bwMode="auto">
          <a:xfrm>
            <a:off x="3002846" y="2214518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左弧形箭头 7"/>
          <p:cNvSpPr/>
          <p:nvPr/>
        </p:nvSpPr>
        <p:spPr bwMode="auto">
          <a:xfrm rot="10800000">
            <a:off x="5336582" y="2129810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162356" y="4643446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TOCS, 2015, 33(4):1-30.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5" y="883579"/>
            <a:ext cx="8709289" cy="57704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Goal: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giving static ranking based on scholarly data only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altLang="zh-CN" sz="2400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Playing a key role in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literature recommendation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systems, especially in the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cold start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scenario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search engines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determining the ranking of results</a:t>
            </a:r>
            <a:endParaRPr lang="zh-CN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26" name="Picture 2" descr="https://timgsa.baidu.com/timg?image&amp;quality=80&amp;size=b9999_10000&amp;sec=1522575265846&amp;di=2022ec1816b956a9c9d69081b69fe224&amp;imgtype=0&amp;src=http%3A%2F%2Fimgreader.gmw.cn%2Fattachement%2Fjpg%2Fsite2%2F20170705%2Ff44d305ea5c91ac6e638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7156" y="3162912"/>
            <a:ext cx="3006593" cy="182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575295732&amp;di=e52891331e8baac5f3ab4f0ba3b9d3d1&amp;imgtype=jpg&amp;src=http%3A%2F%2Fimg1.imgtn.bdimg.com%2Fit%2Fu%3D2040848731%2C1686276497%26fm%3D214%26gp%3D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3833" y="3862558"/>
            <a:ext cx="3162657" cy="23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0340" y="6500129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WSDM Cup 2016 http://www.wsdm-conference.org/2016/wsdm-cup.html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dblp computer science bibliograp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565" y="4986356"/>
            <a:ext cx="3048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731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Scholarly Citation Cycle Detection and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10" name="文本框 3"/>
          <p:cNvSpPr txBox="1"/>
          <p:nvPr/>
        </p:nvSpPr>
        <p:spPr>
          <a:xfrm>
            <a:off x="714348" y="1357298"/>
            <a:ext cx="74926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A. Valuing the benefits and costs of improved food safety and nutrition[J]. Australian Journal of Agricultural &amp; Resource Economics, 1998, 42(4):409-424.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14348" y="4342948"/>
            <a:ext cx="74789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Kleinschmit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 L J K. Using Benefit-Cost Criteria for Settling Federalism Disputes: An Application to Food Safety Regulation[J]. American Journal of Agricultural Economics, 1997, 79(1):24-38.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左弧形箭头 11"/>
          <p:cNvSpPr/>
          <p:nvPr/>
        </p:nvSpPr>
        <p:spPr bwMode="auto">
          <a:xfrm>
            <a:off x="2789146" y="2644839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左弧形箭头 12"/>
          <p:cNvSpPr/>
          <p:nvPr/>
        </p:nvSpPr>
        <p:spPr bwMode="auto">
          <a:xfrm rot="10800000">
            <a:off x="5136529" y="2602484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乘号 13"/>
          <p:cNvSpPr/>
          <p:nvPr/>
        </p:nvSpPr>
        <p:spPr bwMode="auto">
          <a:xfrm rot="451617">
            <a:off x="4922225" y="2819217"/>
            <a:ext cx="2012782" cy="1468449"/>
          </a:xfrm>
          <a:prstGeom prst="mathMultiply">
            <a:avLst>
              <a:gd name="adj1" fmla="val 10635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Intrinsic Citation Features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41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1470" y="1928802"/>
          <a:ext cx="7858181" cy="2164767"/>
        </p:xfrm>
        <a:graphic>
          <a:graphicData uri="http://schemas.openxmlformats.org/drawingml/2006/table">
            <a:tbl>
              <a:tblPr/>
              <a:tblGrid>
                <a:gridCol w="856542"/>
                <a:gridCol w="1229020"/>
                <a:gridCol w="828251"/>
                <a:gridCol w="1631359"/>
                <a:gridCol w="876973"/>
                <a:gridCol w="1581066"/>
                <a:gridCol w="854970"/>
              </a:tblGrid>
              <a:tr h="79986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Dataset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Citation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宋体"/>
                        </a:rPr>
                        <a:t> counts in the same years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Old 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宋体"/>
                        </a:rPr>
                        <a:t> to</a:t>
                      </a: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 New </a:t>
                      </a:r>
                      <a:r>
                        <a:rPr lang="en-US" altLang="zh-CN" sz="1400" b="1" dirty="0" err="1" smtClean="0">
                          <a:latin typeface="Times New Roman"/>
                          <a:ea typeface="宋体"/>
                        </a:rPr>
                        <a:t>Ciations</a:t>
                      </a: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 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+mn-ea"/>
                        </a:rPr>
                        <a:t>Citation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+mn-ea"/>
                        </a:rPr>
                        <a:t> counts across different years</a:t>
                      </a:r>
                      <a:endParaRPr lang="zh-CN" altLang="en-US" sz="1200" dirty="0"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AAN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3,384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4.08%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0.05%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79,515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95.87%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DBLP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1,484,419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12.07%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110,738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0.77%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12,525,533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87.16%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MAG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13,164,072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2.50%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213,369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0.04%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513,334,848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97.46%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349971" y="1071546"/>
            <a:ext cx="6079549" cy="71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3600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citations in papers published in the same years</a:t>
            </a:r>
            <a:endParaRPr lang="en-US" altLang="zh-CN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3600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more citations in papers published</a:t>
            </a: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different years</a:t>
            </a:r>
            <a:endParaRPr lang="zh-CN" altLang="en-US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571472" y="4610128"/>
            <a:ext cx="8258601" cy="604822"/>
          </a:xfrm>
        </p:spPr>
        <p:txBody>
          <a:bodyPr>
            <a:noAutofit/>
          </a:bodyPr>
          <a:lstStyle/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理论上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，引用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遵循时序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：旧文章不会引用新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文章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sz="1400" dirty="0" smtClean="0">
                <a:latin typeface="Times New Roman" pitchFamily="18" charset="0"/>
                <a:cs typeface="Times New Roman" pitchFamily="18" charset="0"/>
              </a:rPr>
              <a:t>强连通分量仅存在同年之间</a:t>
            </a:r>
            <a:r>
              <a:rPr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sz="1400" dirty="0" smtClean="0">
                <a:latin typeface="Times New Roman" pitchFamily="18" charset="0"/>
                <a:cs typeface="Times New Roman" pitchFamily="18" charset="0"/>
              </a:rPr>
              <a:t>没有跨年的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实际上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，数据中存在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年份早引用年份晚的论文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	- </a:t>
            </a:r>
            <a:r>
              <a:rPr altLang="zh-CN" sz="1400" dirty="0" smtClean="0">
                <a:latin typeface="Times New Roman" pitchFamily="18" charset="0"/>
                <a:cs typeface="Times New Roman" pitchFamily="18" charset="0"/>
              </a:rPr>
              <a:t>只有这些边才会使得跨年的强连通分量产生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71488" y="928670"/>
            <a:ext cx="7943850" cy="478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环检测问题可以等价为强连通分量检测问题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Tarjan</a:t>
            </a: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88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深度优先搜索找到每个强连通分量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88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线性时间复杂度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722"/>
          <a:stretch/>
        </p:blipFill>
        <p:spPr>
          <a:xfrm>
            <a:off x="1571604" y="3000372"/>
            <a:ext cx="5608745" cy="314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Block-wise Tarjan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57158" y="933471"/>
            <a:ext cx="7943850" cy="478154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先暂时屏蔽跨年的引用，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仅考虑只有同年引用的子图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，并在子图上进行强联通分量检测</a:t>
            </a: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随后再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年份早到年份晚的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论文引用为起点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进行深度优先搜索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不必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访问一部分跨年引用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，从而缩减强连通分量检测的运行时间</a:t>
            </a:r>
          </a:p>
          <a:p>
            <a:pPr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74575507"/>
              </p:ext>
            </p:extLst>
          </p:nvPr>
        </p:nvGraphicFramePr>
        <p:xfrm>
          <a:off x="457200" y="4429132"/>
          <a:ext cx="8229600" cy="164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数据集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跨年引用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AAN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3,345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4.04%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79,515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95.96%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AMiner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1,735,125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12.17%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12,525,533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87.83%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13,164,072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513,334,848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学术数据不断变化更新，重新检测是不划算的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更新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情景：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增加一篇论文以及当前数据库中所有与其相关的引用关系（引用或被引）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3727640"/>
            <a:ext cx="3916907" cy="2879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90" y="3727640"/>
            <a:ext cx="4023531" cy="2884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4299045" y="4662899"/>
            <a:ext cx="545910" cy="1009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85399" y="3971845"/>
            <a:ext cx="6509983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只有新增加的论文存在</a:t>
            </a:r>
            <a:r>
              <a:rPr lang="zh-CN" altLang="en-US" sz="2800" dirty="0" smtClean="0">
                <a:solidFill>
                  <a:srgbClr val="FF0000"/>
                </a:solidFill>
              </a:rPr>
              <a:t>被引</a:t>
            </a:r>
            <a:r>
              <a:rPr lang="zh-CN" altLang="en-US" sz="2800" dirty="0" smtClean="0"/>
              <a:t>时，</a:t>
            </a:r>
            <a:endParaRPr lang="en-US" altLang="zh-CN" sz="2800" dirty="0" smtClean="0"/>
          </a:p>
          <a:p>
            <a:pPr algn="ctr"/>
            <a:r>
              <a:rPr lang="zh-CN" altLang="en-US" sz="2800" dirty="0"/>
              <a:t>才有</a:t>
            </a:r>
            <a:r>
              <a:rPr lang="zh-CN" altLang="en-US" sz="2800" dirty="0" smtClean="0"/>
              <a:t>可能产生新的环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xmlns="" val="309655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How to check whether an edge produces cycles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维持一个带强连通分量的近似拓扑排序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属于同一连通分量时都有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)&lt;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同一连通分量时都有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(u)=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增加一篇论文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，先放在所有拓扑排序的最后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增加边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(y)&lt;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，则需要更新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ffected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egion(AR)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V|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  <a:blipFill rotWithShape="0">
                <a:blip r:embed="rId2"/>
                <a:stretch>
                  <a:fillRect l="-1326" t="-1020" r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12" y="5220672"/>
            <a:ext cx="3891775" cy="15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341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搜索发现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开始向前进行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可达的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开始向后进行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中所有可达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根据两个集合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有没有交集判断是否产生环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  <a:blipFill rotWithShape="0">
                <a:blip r:embed="rId2"/>
                <a:stretch>
                  <a:fillRect l="-1297" t="-1020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4271749"/>
            <a:ext cx="4219315" cy="174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4203508"/>
            <a:ext cx="4399646" cy="1800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没有产生环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产生了新的环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557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63" y="653780"/>
            <a:ext cx="4462438" cy="18465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，没有产生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以原拓扑排序增序排序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依次填入空缺位置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2" y="4094322"/>
            <a:ext cx="4214218" cy="1768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563" y="4339982"/>
            <a:ext cx="4214219" cy="1768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将两个集合增序排序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依次填入空缺位置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5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54" y="714356"/>
            <a:ext cx="4399646" cy="1800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，产生新的环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新的强连通分量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，排序序号相同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𝐹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的相对顺序不变，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𝐵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59" y="4009693"/>
            <a:ext cx="5156482" cy="20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236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Complexiy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发现：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两次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更新：一次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1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3739483"/>
            <a:ext cx="4219315" cy="1745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3671242"/>
            <a:ext cx="4399646" cy="18005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9362" y="5699909"/>
            <a:ext cx="650998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只与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affected region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的大小有关系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22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955017"/>
            <a:ext cx="8609428" cy="161672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Challenges</a:t>
            </a:r>
            <a:r>
              <a:rPr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eterogeneous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evolving &amp; dynamic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Multiple types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 entities involve with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contributions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Entities and their importance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evolve with time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Academic data is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dynamic and continuously growing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6323972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Arnab Sinha, et al. An Overview of Microsoft Academic Service (MAS) and Applications. In WWW, 2015.</a:t>
            </a:r>
          </a:p>
          <a:p>
            <a:r>
              <a:rPr lang="en-US" altLang="zh-CN" sz="1200" dirty="0"/>
              <a:t>https://dblp.uni-trier.de/statistics/newrecordsperyear.html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307465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92813" y="5752350"/>
            <a:ext cx="458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Microsoft Academic Graph [Sinha et al. 2015]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3774176"/>
            <a:ext cx="4285398" cy="19408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239526" y="5971710"/>
            <a:ext cx="38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Records per year of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dblp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54C28C6-DA6B-48A3-A657-779157A2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767" y="2714620"/>
            <a:ext cx="3834134" cy="32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22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Cycle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1395418"/>
            <a:ext cx="7943850" cy="5251042"/>
          </a:xfrm>
        </p:spPr>
        <p:txBody>
          <a:bodyPr>
            <a:normAutofit/>
          </a:bodyPr>
          <a:lstStyle/>
          <a:p>
            <a:pPr marL="171450" lvl="1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数据标注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从节点数为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2,3,4,&gt;=5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的强连通分量中分别挑选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300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人工标注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同年或年份旧到年份新的论文引用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有效数据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935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，无效是因为无法判断其中某些边的真实性，由于找不到原文等原因导致的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在标注的这些数据中，共标注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边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6396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，其中错误的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边为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660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占总数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10.3%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55888751"/>
              </p:ext>
            </p:extLst>
          </p:nvPr>
        </p:nvGraphicFramePr>
        <p:xfrm>
          <a:off x="211539" y="5071401"/>
          <a:ext cx="8720922" cy="167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974"/>
                <a:gridCol w="751744"/>
                <a:gridCol w="1248836"/>
                <a:gridCol w="1498254"/>
                <a:gridCol w="1243604"/>
                <a:gridCol w="1496510"/>
              </a:tblGrid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边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总数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正确数量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错误数量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9.18%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旧论文到新论文引用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20.18%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0461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Feature Extraction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71500" y="1395418"/>
            <a:ext cx="7943850" cy="5264689"/>
          </a:xfrm>
          <a:blipFill rotWithShape="0">
            <a:blip r:embed="rId2"/>
            <a:stretch>
              <a:fillRect l="-1381" t="-926"/>
            </a:stretch>
          </a:blipFill>
        </p:spPr>
        <p:txBody>
          <a:bodyPr/>
          <a:lstStyle/>
          <a:p>
            <a:pPr>
              <a:buNone/>
            </a:pPr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629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Feature Extraction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图结构特征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节点的入度和出度，两篇论文是否出现互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隐含特征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论文重要性分数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SARank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score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1312" y="3526882"/>
            <a:ext cx="5224226" cy="3045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2837029" y="6488668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SARank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[Ma et al. 2018]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97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Cycle Detection</a:t>
            </a:r>
            <a:endParaRPr dirty="0"/>
          </a:p>
          <a:p>
            <a:pPr lvl="1"/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2015]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1972]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block-wise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提出的强连通分量分块检测算法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动态环检测算法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(incremental cycle detection)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Cycle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9690" y="1852466"/>
            <a:ext cx="4177447" cy="32381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94356" y="1852466"/>
            <a:ext cx="4099165" cy="323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 Cleaning</a:t>
            </a:r>
          </a:p>
          <a:p>
            <a:pPr lvl="1"/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分类方法选取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支持向量机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，决策树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，逻辑回归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评价标准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准确率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召回率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选取特征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55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7338562"/>
              </p:ext>
            </p:extLst>
          </p:nvPr>
        </p:nvGraphicFramePr>
        <p:xfrm>
          <a:off x="354217" y="3873392"/>
          <a:ext cx="8448817" cy="2492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438"/>
                <a:gridCol w="1309703"/>
                <a:gridCol w="1143647"/>
                <a:gridCol w="1791729"/>
                <a:gridCol w="1214651"/>
                <a:gridCol w="1214649"/>
              </a:tblGrid>
              <a:tr h="48844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取值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取值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题目相似度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1]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期刊相似度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作者相似度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1]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论文引用差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论文被引差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0434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是否互引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</a:t>
                      </a:r>
                      <a:r>
                        <a:rPr lang="zh-CN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重要性</a:t>
                      </a:r>
                      <a:endParaRPr lang="en-US" altLang="zh-CN" sz="18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分数</a:t>
                      </a: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之差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8195" y="1568000"/>
            <a:ext cx="5599405" cy="2721093"/>
          </a:xfrm>
          <a:prstGeom prst="rect">
            <a:avLst/>
          </a:prstGeom>
        </p:spPr>
      </p:pic>
      <p:graphicFrame>
        <p:nvGraphicFramePr>
          <p:cNvPr id="6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65943181"/>
              </p:ext>
            </p:extLst>
          </p:nvPr>
        </p:nvGraphicFramePr>
        <p:xfrm>
          <a:off x="600075" y="4561693"/>
          <a:ext cx="7943850" cy="19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70"/>
                <a:gridCol w="1588770"/>
                <a:gridCol w="1588770"/>
                <a:gridCol w="1588770"/>
                <a:gridCol w="1588770"/>
              </a:tblGrid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实验结果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SVM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LR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XGBoost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0.671073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0.631655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0.682819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0.693599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Recall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0.666229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0.630691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0.683047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0.692752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0.661417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0.630652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0.682721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0.692901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zh-CN" sz="2800" dirty="0" smtClean="0">
                <a:latin typeface="Times New Roman" pitchFamily="18" charset="0"/>
                <a:cs typeface="Times New Roman" pitchFamily="18" charset="0"/>
              </a:rPr>
              <a:t>Athena: A Ranking Enabled Scholarly Search System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6"/>
            <a:ext cx="8929718" cy="270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Architecture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9151" y="1097893"/>
            <a:ext cx="8637563" cy="4474247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Solution</a:t>
            </a:r>
          </a:p>
          <a:p>
            <a:pPr>
              <a:lnSpc>
                <a:spcPct val="100000"/>
              </a:lnSpc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Ranking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Weighted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PageRank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 	</a:t>
            </a:r>
            <a:r>
              <a:rPr lang="en-US" altLang="zh-C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Evolving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Ranking with Importance Assembling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Heterogeneous 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Block-wise Ranking Computation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Large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Dynamic Ranking Computation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Dynamic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Shuai</a:t>
            </a:r>
            <a:r>
              <a:rPr lang="en-US" altLang="zh-CN" sz="1200" dirty="0" smtClean="0"/>
              <a:t> Ma, Chen Gong, </a:t>
            </a:r>
            <a:r>
              <a:rPr lang="en-US" altLang="zh-CN" sz="1200" dirty="0" err="1" smtClean="0"/>
              <a:t>Renjun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Dongsheng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Luo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Chunming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Jinpeng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Huai:Query</a:t>
            </a:r>
            <a:r>
              <a:rPr lang="en-US" altLang="zh-CN" sz="1200" dirty="0" smtClean="0"/>
              <a:t> Independent Scholarly Article Ranking. ICDE 2018: 953-964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6811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Architecture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Scholarly Ranking Model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Scholarly Article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 counts and publish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Importance –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SARank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Relevant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importance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Author, Venue and Affiliation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Stand-alone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2"/>
            <a:r>
              <a:rPr lang="en-US" dirty="0">
                <a:latin typeface="Times New Roman" pitchFamily="18" charset="0"/>
                <a:cs typeface="Times New Roman" pitchFamily="18" charset="0"/>
              </a:rPr>
              <a:t>the sum of the query independent ranking scores of all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their associated articles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when sorting entities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publish time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 exponentially decayed ranking score e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Ta−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T0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evaluate the research activeness of an entity, where Ta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publish year of an article a, and T0is the current year.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Article-coupled ranking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Scholarly Search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62</a:t>
            </a:fld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826" y="1500174"/>
            <a:ext cx="8859174" cy="341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Author Profiling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63</a:t>
            </a:fld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0007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Graph Stroage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86106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71406" y="3532062"/>
            <a:ext cx="90726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Three types of queries: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title and authors, 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top–10 most important citations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342900" indent="-342900">
              <a:buAutoNum type="romanUcParenBoth"/>
            </a:pPr>
            <a:r>
              <a:rPr lang="en-US" altLang="zh-CN" dirty="0" smtClean="0"/>
              <a:t> given an author ID, finding her/his published top–10 most important articles. </a:t>
            </a:r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The numbers of joins are (2, 3, 4) for the three types of queries in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, respectively</a:t>
            </a:r>
          </a:p>
          <a:p>
            <a:pPr marL="342900" indent="-342900"/>
            <a:endParaRPr lang="en-US" altLang="zh-CN" dirty="0" smtClean="0"/>
          </a:p>
          <a:p>
            <a:pPr indent="-342900"/>
            <a:r>
              <a:rPr lang="en-US" altLang="zh-CN" dirty="0" smtClean="0"/>
              <a:t>We randomly select 1000 articles and 100 authors whose citation counts and published articles are no less than 100 and 50, respectively, and compute the average processing time.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smtClean="0"/>
              <a:t>Chen Gong,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 </a:t>
            </a:r>
            <a:r>
              <a:rPr kumimoji="1" lang="en-US" altLang="zh-CN" dirty="0" err="1" smtClean="0"/>
              <a:t>Chunming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Dongshegn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r>
              <a:rPr lang="en-US" altLang="zh-CN" dirty="0" smtClean="0"/>
              <a:t>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Wang…</a:t>
            </a:r>
            <a:endParaRPr kumimoji="1" lang="en-US" altLang="zh-CN" dirty="0" smtClean="0"/>
          </a:p>
          <a:p>
            <a:pPr algn="just">
              <a:spcBef>
                <a:spcPts val="1200"/>
              </a:spcBef>
            </a:pPr>
            <a:endParaRPr kumimoji="1" lang="en-US" altLang="zh-CN" sz="2400" b="1" dirty="0" smtClean="0">
              <a:solidFill>
                <a:srgbClr val="C00000"/>
              </a:solidFill>
            </a:endParaRP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</a:t>
            </a:r>
            <a:r>
              <a:rPr kumimoji="1" lang="en-US" altLang="zh-CN" sz="2400" b="1" dirty="0" smtClean="0">
                <a:solidFill>
                  <a:srgbClr val="C00000"/>
                </a:solidFill>
              </a:rPr>
              <a:t>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000372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1934" y="3000372"/>
            <a:ext cx="1876425" cy="703709"/>
          </a:xfrm>
          <a:prstGeom prst="rect">
            <a:avLst/>
          </a:prstGeom>
        </p:spPr>
      </p:pic>
      <p:pic>
        <p:nvPicPr>
          <p:cNvPr id="15364" name="Picture 4" descr="Image result for pen state university 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643182"/>
            <a:ext cx="1428760" cy="1370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Weighted PageRank?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8"/>
            <a:ext cx="8546625" cy="39297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Traditional PageRank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Assumption of equally propagating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are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equally influenced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by references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Bias: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favor older articles while underestimate new ones</a:t>
            </a:r>
          </a:p>
          <a:p>
            <a:endParaRPr lang="en-US" altLang="zh-CN" sz="11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all citations are equal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[Valenzuela et al. 2015]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Different articles typically have different impacts</a:t>
            </a: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Weighted PageRank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Key: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how to determine the weights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(differentiate impacts)</a:t>
            </a:r>
          </a:p>
          <a:p>
            <a:pPr marL="325800" lvl="2" indent="0">
              <a:spcBef>
                <a:spcPts val="1000"/>
              </a:spcBef>
              <a:buSzPct val="80000"/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228600" lvl="1" indent="-360000">
              <a:spcBef>
                <a:spcPts val="1000"/>
              </a:spcBef>
              <a:buSzPct val="80000"/>
              <a:buFont typeface="Wingdings" pitchFamily="2" charset="2"/>
              <a:buChar char="Ø"/>
            </a:pPr>
            <a:endParaRPr lang="en-US" altLang="zh-CN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-6535" y="6550223"/>
            <a:ext cx="8637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M. Valenzuela, V. Ha and O. </a:t>
            </a:r>
            <a:r>
              <a:rPr lang="en-US" altLang="zh-CN" sz="1400" dirty="0" err="1"/>
              <a:t>Etzioni</a:t>
            </a:r>
            <a:r>
              <a:rPr lang="en-US" altLang="zh-CN" sz="1400" dirty="0"/>
              <a:t>. Identifying Meaningful Citations. In AAAI Workshop, 2015.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818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Intuitions of Impacts of Articles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Time decaying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Most previous work simply decays exponentially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[1-4]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9" y="1471711"/>
            <a:ext cx="5607866" cy="2317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2BFBF09-09FA-4F29-96E7-6A66A635542B}"/>
              </a:ext>
            </a:extLst>
          </p:cNvPr>
          <p:cNvSpPr/>
          <p:nvPr/>
        </p:nvSpPr>
        <p:spPr>
          <a:xfrm>
            <a:off x="1466055" y="4472316"/>
            <a:ext cx="6169686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decay?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340" y="5768220"/>
            <a:ext cx="9003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X. Li, B. Liu and P. Yu. Time sensitive ranking with application to publication search. In ICDM, 2008.</a:t>
            </a:r>
          </a:p>
          <a:p>
            <a:r>
              <a:rPr lang="en-US" altLang="zh-CN" sz="1200" dirty="0"/>
              <a:t>[2] Y. Wang et al. Ranking scientific articles by exploiting citations, authors, journals and time information. In AAAI, 2013.</a:t>
            </a:r>
          </a:p>
          <a:p>
            <a:r>
              <a:rPr lang="en-US" altLang="zh-CN" sz="1200" dirty="0"/>
              <a:t>[3] H. </a:t>
            </a:r>
            <a:r>
              <a:rPr lang="en-US" altLang="zh-CN" sz="1200" dirty="0" err="1"/>
              <a:t>Sayyadi</a:t>
            </a:r>
            <a:r>
              <a:rPr lang="en-US" altLang="zh-CN" sz="1200" dirty="0"/>
              <a:t> and L. </a:t>
            </a:r>
            <a:r>
              <a:rPr lang="en-US" altLang="zh-CN" sz="1200" dirty="0" err="1"/>
              <a:t>Getoor</a:t>
            </a:r>
            <a:r>
              <a:rPr lang="en-US" altLang="zh-CN" sz="1200" dirty="0"/>
              <a:t>. Future rank: Ranking scientific articles by predicting their future </a:t>
            </a:r>
            <a:r>
              <a:rPr lang="en-US" altLang="zh-CN" sz="1200" dirty="0" err="1"/>
              <a:t>pagerank</a:t>
            </a:r>
            <a:r>
              <a:rPr lang="en-US" altLang="zh-CN" sz="1200" dirty="0"/>
              <a:t>. In SDM, 2009.</a:t>
            </a:r>
          </a:p>
          <a:p>
            <a:r>
              <a:rPr lang="en-US" altLang="zh-CN" sz="1200" dirty="0"/>
              <a:t>[4] D. Walker et al. Ranking scientific publications using a model of network traffic. Journal of Statistical Mechanics: Theory and Experiment, 2007.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5727794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517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When to Decay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 patterns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for different articles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[Chakraborty et al. 2015]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Categorized by when articles reach their citation peaks</a:t>
            </a:r>
          </a:p>
          <a:p>
            <a:pPr lvl="1"/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PeakInit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PeakMul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PeakLate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MonDec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MonIncr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Other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611" y="6412429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Tanmoy</a:t>
            </a:r>
            <a:r>
              <a:rPr lang="en-US" altLang="zh-CN" sz="1200" dirty="0"/>
              <a:t> Chakraborty, </a:t>
            </a:r>
            <a:r>
              <a:rPr lang="en-US" altLang="zh-CN" sz="1200" dirty="0" err="1"/>
              <a:t>Suhansanu</a:t>
            </a:r>
            <a:r>
              <a:rPr lang="en-US" altLang="zh-CN" sz="1200" dirty="0"/>
              <a:t> Kumar, </a:t>
            </a:r>
            <a:r>
              <a:rPr lang="en-US" altLang="zh-CN" sz="1200" dirty="0" err="1"/>
              <a:t>Pawan</a:t>
            </a:r>
            <a:r>
              <a:rPr lang="en-US" altLang="zh-CN" sz="1200" dirty="0"/>
              <a:t> Goyal, </a:t>
            </a:r>
            <a:r>
              <a:rPr lang="en-US" altLang="zh-CN" sz="1200" dirty="0" err="1"/>
              <a:t>Niloy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Ganguly</a:t>
            </a:r>
            <a:r>
              <a:rPr lang="en-US" altLang="zh-CN" sz="1200" dirty="0"/>
              <a:t>, et al. On the categorization of scientific citation profiles in computer sciences. </a:t>
            </a:r>
            <a:r>
              <a:rPr lang="en-US" altLang="zh-CN" sz="1200" i="1" dirty="0" err="1"/>
              <a:t>Commun</a:t>
            </a:r>
            <a:r>
              <a:rPr lang="en-US" altLang="zh-CN" sz="1200" i="1" dirty="0"/>
              <a:t>. ACM</a:t>
            </a:r>
            <a:r>
              <a:rPr lang="en-US" altLang="zh-CN" sz="1200" dirty="0"/>
              <a:t> 2015.</a:t>
            </a:r>
            <a:endParaRPr lang="zh-CN" altLang="en-US" sz="12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4"/>
          <p:cNvGrpSpPr/>
          <p:nvPr/>
        </p:nvGrpSpPr>
        <p:grpSpPr>
          <a:xfrm>
            <a:off x="229453" y="2510969"/>
            <a:ext cx="8685092" cy="2582281"/>
            <a:chOff x="229454" y="3064726"/>
            <a:chExt cx="8685092" cy="2582281"/>
          </a:xfrm>
        </p:grpSpPr>
        <p:sp>
          <p:nvSpPr>
            <p:cNvPr id="12" name="文本框 11"/>
            <p:cNvSpPr txBox="1"/>
            <p:nvPr/>
          </p:nvSpPr>
          <p:spPr>
            <a:xfrm>
              <a:off x="2173904" y="5308453"/>
              <a:ext cx="4753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Citation Patterns[Chakraborty et al. 2015]</a:t>
              </a:r>
              <a:endPara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54" y="3064726"/>
              <a:ext cx="8685092" cy="2118905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2BFBF09-09FA-4F29-96E7-6A66A635542B}"/>
              </a:ext>
            </a:extLst>
          </p:cNvPr>
          <p:cNvSpPr/>
          <p:nvPr/>
        </p:nvSpPr>
        <p:spPr>
          <a:xfrm>
            <a:off x="492368" y="5305395"/>
            <a:ext cx="8159261" cy="616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Decaying only after the peak time of each individual article</a:t>
            </a:r>
          </a:p>
        </p:txBody>
      </p:sp>
    </p:spTree>
    <p:extLst>
      <p:ext uri="{BB962C8B-B14F-4D97-AF65-F5344CB8AC3E}">
        <p14:creationId xmlns:p14="http://schemas.microsoft.com/office/powerpoint/2010/main" xmlns="" val="7893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 l="-1143" t="-2941" b="-735"/>
          </a:stretch>
        </a:blipFill>
      </a:spPr>
      <a:bodyPr vert="horz" lIns="91440" tIns="45720" rIns="91440" bIns="45720" rtlCol="0">
        <a:normAutofit/>
      </a:bodyPr>
      <a:lstStyle>
        <a:defPPr marL="228600" marR="0" indent="-36000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>
            <a:srgbClr val="000080"/>
          </a:buClr>
          <a:buSzPct val="80000"/>
          <a:buFont typeface="Wingdings" pitchFamily="2" charset="2"/>
          <a:buChar char="Ø"/>
          <a:tabLst/>
          <a:defRPr kumimoji="0" sz="2600" b="0" i="0" u="none" strike="noStrike" kern="1200" cap="none" spc="0" normalizeH="0" baseline="0" noProof="0" smtClean="0">
            <a:ln>
              <a:noFill/>
            </a:ln>
            <a:noFill/>
            <a:effectLst/>
            <a:uLnTx/>
            <a:uFillTx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45024</TotalTime>
  <Words>3552</Words>
  <Application>Microsoft Macintosh PowerPoint</Application>
  <PresentationFormat>全屏显示(4:3)</PresentationFormat>
  <Paragraphs>590</Paragraphs>
  <Slides>66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68" baseType="lpstr">
      <vt:lpstr>默认设计模板</vt:lpstr>
      <vt:lpstr>Office 主题</vt:lpstr>
      <vt:lpstr>幻灯片 1</vt:lpstr>
      <vt:lpstr>幻灯片 2</vt:lpstr>
      <vt:lpstr>Outline</vt:lpstr>
      <vt:lpstr>Query Independent Scholarly Article Ranking</vt:lpstr>
      <vt:lpstr>Query Independent Scholarly Article Ranking</vt:lpstr>
      <vt:lpstr>Query Independent Scholarly Article Ranking</vt:lpstr>
      <vt:lpstr>Why Weighted PageRank?</vt:lpstr>
      <vt:lpstr>Intuitions of Impacts of Articles</vt:lpstr>
      <vt:lpstr>When to Decay</vt:lpstr>
      <vt:lpstr>Our Time-Weighted PageRank</vt:lpstr>
      <vt:lpstr>Why Importance Assembling?</vt:lpstr>
      <vt:lpstr>Ranking with Importance Assembling</vt:lpstr>
      <vt:lpstr>Batch Algorithm batSARank</vt:lpstr>
      <vt:lpstr>Why Adopting Block-wise Method?</vt:lpstr>
      <vt:lpstr>Incremental Algorithm incSARank</vt:lpstr>
      <vt:lpstr>Affected and Unaffected Area Analysis</vt:lpstr>
      <vt:lpstr>Time Complexity Analysis</vt:lpstr>
      <vt:lpstr>Experimental Settings</vt:lpstr>
      <vt:lpstr>Effectiveness with RECOM</vt:lpstr>
      <vt:lpstr>Effectiveness with PFCTN</vt:lpstr>
      <vt:lpstr>Efficiency</vt:lpstr>
      <vt:lpstr>Outline</vt:lpstr>
      <vt:lpstr>Scholar Name Disambiguation</vt:lpstr>
      <vt:lpstr>Scholar Name Disambiguation</vt:lpstr>
      <vt:lpstr>Scholar Name Disambiguation</vt:lpstr>
      <vt:lpstr>Scholar Name Disambiguation</vt:lpstr>
      <vt:lpstr>Scholar Name Disambiguation</vt:lpstr>
      <vt:lpstr>Dealing with Sparsity</vt:lpstr>
      <vt:lpstr>Author Similarity Measurement</vt:lpstr>
      <vt:lpstr>Author Number Estimation</vt:lpstr>
      <vt:lpstr>Atomic Cluster Generation </vt:lpstr>
      <vt:lpstr>Stop Condition</vt:lpstr>
      <vt:lpstr>Stop Condition</vt:lpstr>
      <vt:lpstr>Experimental Study</vt:lpstr>
      <vt:lpstr>Testing Results</vt:lpstr>
      <vt:lpstr>Testing Results</vt:lpstr>
      <vt:lpstr>Testing Results</vt:lpstr>
      <vt:lpstr>Outline</vt:lpstr>
      <vt:lpstr>Scholarly Citation Cycle Detection and Cleaning</vt:lpstr>
      <vt:lpstr>Scholarly Citation Cycle Detection and Cleaning</vt:lpstr>
      <vt:lpstr>Intrinsic Citation Features</vt:lpstr>
      <vt:lpstr>Cycle Detection</vt:lpstr>
      <vt:lpstr>Block-wise Tarjan</vt:lpstr>
      <vt:lpstr>Dynamic Cycle Detection</vt:lpstr>
      <vt:lpstr>How to check whether an edge produces cycles</vt:lpstr>
      <vt:lpstr>Dynamic Cycle Detection</vt:lpstr>
      <vt:lpstr>Dynamic Cycle Detection</vt:lpstr>
      <vt:lpstr>Dynamic Cycle Detection</vt:lpstr>
      <vt:lpstr>Complexiy</vt:lpstr>
      <vt:lpstr>Cycle Cleaning</vt:lpstr>
      <vt:lpstr>Feature Extraction</vt:lpstr>
      <vt:lpstr>Feature Extraction</vt:lpstr>
      <vt:lpstr>Experimental Study</vt:lpstr>
      <vt:lpstr>Testing Results</vt:lpstr>
      <vt:lpstr>Experimental Study</vt:lpstr>
      <vt:lpstr>Testing Results</vt:lpstr>
      <vt:lpstr>Outline</vt:lpstr>
      <vt:lpstr>Athena: A Ranking Enabled Scholarly Search System</vt:lpstr>
      <vt:lpstr>Athena System Architecture</vt:lpstr>
      <vt:lpstr>Athena System Architecture</vt:lpstr>
      <vt:lpstr>Athena Scholarly Ranking Model</vt:lpstr>
      <vt:lpstr>Athena System Demo – Scholarly Search</vt:lpstr>
      <vt:lpstr>Athena System Demo – Author Profiling</vt:lpstr>
      <vt:lpstr>Athena System Demo – Graph Stroage</vt:lpstr>
      <vt:lpstr>Acknowledgements</vt:lpstr>
      <vt:lpstr>幻灯片 66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4399</cp:revision>
  <dcterms:created xsi:type="dcterms:W3CDTF">2010-07-14T15:56:11Z</dcterms:created>
  <dcterms:modified xsi:type="dcterms:W3CDTF">2019-01-03T11:39:30Z</dcterms:modified>
</cp:coreProperties>
</file>